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A3A"/>
    <a:srgbClr val="F1EFE7"/>
    <a:srgbClr val="CE3526"/>
    <a:srgbClr val="F8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44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993E-FDC4-462A-9C41-B29ED1E5F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ECC4-C595-47D8-B01C-4C5A8CC31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287E-4B40-4389-A78E-234CEBD8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067A0-F2FB-40C0-BF48-7CC8F783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BC215-0417-439F-9F1E-CA21541D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E6E0D-817C-4C46-B3CF-2F75907434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34788" y="6460661"/>
            <a:ext cx="457212" cy="397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B87064-DC02-41F4-A2F4-D7CECED9BB4A}"/>
              </a:ext>
            </a:extLst>
          </p:cNvPr>
          <p:cNvSpPr/>
          <p:nvPr userDrawn="1"/>
        </p:nvSpPr>
        <p:spPr>
          <a:xfrm>
            <a:off x="0" y="6460660"/>
            <a:ext cx="11734788" cy="397339"/>
          </a:xfrm>
          <a:prstGeom prst="rect">
            <a:avLst/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7E6CA-1E6B-4FE6-BCED-B0AA750EF4AD}"/>
              </a:ext>
            </a:extLst>
          </p:cNvPr>
          <p:cNvSpPr/>
          <p:nvPr userDrawn="1"/>
        </p:nvSpPr>
        <p:spPr>
          <a:xfrm>
            <a:off x="0" y="6635262"/>
            <a:ext cx="11734788" cy="222737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2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EDF-E8E1-4158-8493-4B2B6C67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7D4B7-7DB2-40B7-B559-66041818E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81DA9-B6D1-49B5-AF09-9A90D325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016C-AA21-4421-AD46-B72F3226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6184-134A-4A88-8DC0-41DA4C41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8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4AC08-86AF-4236-AE41-D8F3EF2E4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DC806-698D-41C9-B190-15AB8322A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3BE0F-3AE5-450C-8719-C1E13DE5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ACFC-0079-4636-A6C0-BE93BFEF3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5FD4-3C14-466E-9426-F56D102D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0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2271-E229-4B73-9534-746263CC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23"/>
            <a:ext cx="10515600" cy="7971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0DE2-727A-4DB1-9BF2-2D956702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55F0-61EB-4838-9FF3-5EFF7489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52C-F1AA-4876-BEB1-06C918B7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D381-6F20-4065-BBB2-EFD09589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BFF6-3FC9-4A71-ABA7-475655DA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636ED-D564-40AE-A9AC-552EF5BC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29C6-46E7-4C4B-982D-57AD0D68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60A29-0EA3-4A82-98D1-A00F7EDD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2AAF-8374-4FAC-872F-DB24A85B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3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5280-152A-46C2-B1DC-8C5FDB51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E08-F3D2-4A34-B488-7D5CA9171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FDE5A-5D31-4AD6-ADC1-058920EE9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ED375-7E54-4FCC-A7B9-5CCD309A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C001-3BFC-4AF6-B6BB-C45FCB98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43669-0714-4284-95F8-188D86F1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3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D2F-9772-4E45-928A-CE941FF2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50C41-E6EE-430E-B319-373BA04A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8B0D0-E9E9-4166-ADAC-6E3DE8126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5A46C-9DEE-47EF-BA32-862147688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E0612-E17A-4F2D-B45C-6CF6D5A5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8199C-9C6B-4C94-B8B5-B4CBB07E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605EA-F945-46DA-95CC-0747D1EE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26479-D78B-4C97-AC98-12206B4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4A3D-A309-4F14-A243-A776A5C2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1B889-84AB-4DD7-B7F2-06B05555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634DC-8B3B-4866-8F43-5270897C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87382-A85C-4321-A6F9-9A2FAA7B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F7992-6811-4AF4-9C66-587F26D1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D839D-8176-4E67-879C-09019973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D7BE-C0F2-4DE4-B338-15AA29E6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9A50-5662-4FF2-A196-986E7E19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535C-0710-46A1-BADB-3DE6A56E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AD41D-A60F-4B1E-A28A-8EE355A53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F298-7D1C-4DA4-A318-5BF33C7A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42180-06CA-4BFD-93FE-58A38B9E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D99B-2168-4E2B-95A4-CC9BCEDF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D8E6-4648-4866-9C49-62EA99D0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B078-CFA8-4FE4-B846-8102AA459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1A7FC-C9C1-439D-9AB1-588D0B16F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6DC08-8E95-4708-B35A-F5A8B9B7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DAAC1-7A9E-4443-A220-325CF64A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52C03-0EBC-4A99-AF0B-314BBE8C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5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2E9D4-D0DC-42D4-AFAD-327584DE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94F7-6277-4276-A595-DF1C69BE6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C349-3C49-4E46-8CD7-2E2D1A7CB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79D0-C9AF-4D38-A3C4-5BC6CE4F9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96CC-DCE2-4787-90EB-4B7A63D4F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FBDC4-545F-47A3-90EB-2CD36E2BB6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34788" y="6460661"/>
            <a:ext cx="457212" cy="397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C63AC4-2B19-4611-99E4-66D1E7826632}"/>
              </a:ext>
            </a:extLst>
          </p:cNvPr>
          <p:cNvSpPr/>
          <p:nvPr userDrawn="1"/>
        </p:nvSpPr>
        <p:spPr>
          <a:xfrm>
            <a:off x="0" y="6460660"/>
            <a:ext cx="11734788" cy="397339"/>
          </a:xfrm>
          <a:prstGeom prst="rect">
            <a:avLst/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DE6C82-A3CF-4605-88A2-16AB34E4CF72}"/>
              </a:ext>
            </a:extLst>
          </p:cNvPr>
          <p:cNvSpPr/>
          <p:nvPr userDrawn="1"/>
        </p:nvSpPr>
        <p:spPr>
          <a:xfrm>
            <a:off x="0" y="6635262"/>
            <a:ext cx="11734788" cy="222737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5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7863-58F2-406A-9CB2-1B86FFC81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2ECA-E887-4A35-9DBB-00C09A62B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254"/>
            <a:ext cx="9144000" cy="1655762"/>
          </a:xfrm>
        </p:spPr>
        <p:txBody>
          <a:bodyPr/>
          <a:lstStyle/>
          <a:p>
            <a:r>
              <a:rPr lang="en-US" dirty="0"/>
              <a:t>A Textual Analysis of Selected Articles from Grantland.com</a:t>
            </a:r>
          </a:p>
          <a:p>
            <a:r>
              <a:rPr lang="en-US" dirty="0"/>
              <a:t>~</a:t>
            </a:r>
          </a:p>
          <a:p>
            <a:r>
              <a:rPr lang="en-US" dirty="0"/>
              <a:t>Greg Condit</a:t>
            </a:r>
          </a:p>
        </p:txBody>
      </p:sp>
    </p:spTree>
    <p:extLst>
      <p:ext uri="{BB962C8B-B14F-4D97-AF65-F5344CB8AC3E}">
        <p14:creationId xmlns:p14="http://schemas.microsoft.com/office/powerpoint/2010/main" val="373655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C987-DEB2-443F-AE2C-20CC1830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106"/>
            <a:ext cx="10515600" cy="5945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was Grantland.com?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C69A-235B-436E-88B1-BC7A6ABF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3" y="574432"/>
            <a:ext cx="11599985" cy="262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Grantland was a long form blog owned by ESPN. Grantland was known for its award-winning writing, and it’s contributors brilliantly mixed sports, popular culture, and data analytics &amp; visualization into riveting stories and analysis. </a:t>
            </a:r>
          </a:p>
          <a:p>
            <a:pPr marL="0" indent="0">
              <a:buNone/>
            </a:pPr>
            <a:r>
              <a:rPr lang="en-US" dirty="0"/>
              <a:t>Grantland was writing and media as it should be, and it was shut down because it’s much harder to monetize than low-effort clickbait. This analysis is a lighthearted tribute to the site and it’s contributors. </a:t>
            </a:r>
          </a:p>
          <a:p>
            <a:endParaRPr lang="en-US" dirty="0"/>
          </a:p>
        </p:txBody>
      </p:sp>
      <p:pic>
        <p:nvPicPr>
          <p:cNvPr id="1026" name="Picture 2" descr="It was a good run. To access the Grantland archives, click the navigation above. Thanks for sharing the last four years with us.">
            <a:extLst>
              <a:ext uri="{FF2B5EF4-FFF2-40B4-BE49-F238E27FC236}">
                <a16:creationId xmlns:a16="http://schemas.microsoft.com/office/drawing/2014/main" id="{F103F9BA-E708-4642-BC2E-3572C3550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3"/>
          <a:stretch/>
        </p:blipFill>
        <p:spPr bwMode="auto">
          <a:xfrm>
            <a:off x="931958" y="3117323"/>
            <a:ext cx="10076033" cy="33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5724-2C21-4CEE-8B01-737EC533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&amp;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4B2F-19A7-41A6-AF32-161BE3605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19908"/>
            <a:ext cx="6740769" cy="51570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126 Articles scraped from Grantland.com using </a:t>
            </a:r>
            <a:r>
              <a:rPr lang="en-US" i="1" dirty="0" err="1"/>
              <a:t>BeautifulSoup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Contributors were chosen fairly arbitrarily by my memory of which writers I enjoyed most, which means the text will bias towards my interests, that is, mostly basketball and occasionally football. </a:t>
            </a:r>
          </a:p>
          <a:p>
            <a:pPr marL="0" indent="0">
              <a:buNone/>
            </a:pPr>
            <a:r>
              <a:rPr lang="en-US" dirty="0"/>
              <a:t>I also added some contributors at random for variety.</a:t>
            </a:r>
          </a:p>
          <a:p>
            <a:pPr marL="0" indent="0">
              <a:buNone/>
            </a:pPr>
            <a:r>
              <a:rPr lang="en-US" dirty="0"/>
              <a:t>The scraper pulled the most recent 10 posts for each contributor, then excluded podcast posts. Bill Simmons’s most recent posts were almost all podcasts, so his were selected manually.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BE691C-FB10-45F6-8D66-0BB9249F8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69040"/>
              </p:ext>
            </p:extLst>
          </p:nvPr>
        </p:nvGraphicFramePr>
        <p:xfrm>
          <a:off x="7628130" y="785446"/>
          <a:ext cx="3956728" cy="4980976"/>
        </p:xfrm>
        <a:graphic>
          <a:graphicData uri="http://schemas.openxmlformats.org/drawingml/2006/table">
            <a:tbl>
              <a:tblPr/>
              <a:tblGrid>
                <a:gridCol w="1652954">
                  <a:extLst>
                    <a:ext uri="{9D8B030D-6E8A-4147-A177-3AD203B41FA5}">
                      <a16:colId xmlns:a16="http://schemas.microsoft.com/office/drawing/2014/main" val="898343773"/>
                    </a:ext>
                  </a:extLst>
                </a:gridCol>
                <a:gridCol w="1057535">
                  <a:extLst>
                    <a:ext uri="{9D8B030D-6E8A-4147-A177-3AD203B41FA5}">
                      <a16:colId xmlns:a16="http://schemas.microsoft.com/office/drawing/2014/main" val="452837192"/>
                    </a:ext>
                  </a:extLst>
                </a:gridCol>
                <a:gridCol w="1246239">
                  <a:extLst>
                    <a:ext uri="{9D8B030D-6E8A-4147-A177-3AD203B41FA5}">
                      <a16:colId xmlns:a16="http://schemas.microsoft.com/office/drawing/2014/main" val="1750543415"/>
                    </a:ext>
                  </a:extLst>
                </a:gridCol>
              </a:tblGrid>
              <a:tr h="550408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Articles Scraped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effectLst/>
                        </a:rPr>
                        <a:t>Wordcount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55392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Andrew Sharp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14,039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732236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Bill Barnwell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23,783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71030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Bill Simmons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62,242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2366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Brian Phillips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17,841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86206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Charles P. Pierce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12,764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584936"/>
                  </a:ext>
                </a:extLst>
              </a:tr>
              <a:tr h="355965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Jonathan Abrams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41,791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5974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Kirk Goldsberry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11,974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5078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Mark Harris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15,744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532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Mark Titus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36,736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1277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Sean McIndoe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20,946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21262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Shea Serrano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14,811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5568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Steven </a:t>
                      </a:r>
                      <a:r>
                        <a:rPr lang="en-US" sz="1500" b="1" dirty="0" err="1">
                          <a:effectLst/>
                        </a:rPr>
                        <a:t>Hyden</a:t>
                      </a:r>
                      <a:endParaRPr lang="en-US" sz="1500" b="1" dirty="0">
                        <a:effectLst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17,857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7160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Zach Lowe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24,857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694221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>
                          <a:effectLst/>
                        </a:rPr>
                        <a:t>TOTAL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effectLst/>
                        </a:rPr>
                        <a:t>126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315,385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3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7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34D2-9AFE-4498-8DA9-DAAEEC45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CC2A-96AF-4C5E-B647-78458F7F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969840"/>
            <a:ext cx="6999949" cy="3977298"/>
          </a:xfrm>
        </p:spPr>
        <p:txBody>
          <a:bodyPr/>
          <a:lstStyle/>
          <a:p>
            <a:r>
              <a:rPr lang="en-US" dirty="0"/>
              <a:t>Clustering using Doc2Vec</a:t>
            </a:r>
          </a:p>
          <a:p>
            <a:pPr lvl="1"/>
            <a:r>
              <a:rPr lang="en-US" dirty="0"/>
              <a:t>K-Means vs Spectral Clustering vs Affinity Propagation</a:t>
            </a:r>
          </a:p>
          <a:p>
            <a:r>
              <a:rPr lang="en-US" dirty="0"/>
              <a:t>Predicting authorship of each article</a:t>
            </a:r>
          </a:p>
          <a:p>
            <a:pPr lvl="1"/>
            <a:r>
              <a:rPr lang="en-US" dirty="0"/>
              <a:t>Features: Doc2vec</a:t>
            </a:r>
          </a:p>
          <a:p>
            <a:pPr lvl="1"/>
            <a:r>
              <a:rPr lang="en-US" dirty="0"/>
              <a:t>Features: Latent Semantic Analysis</a:t>
            </a:r>
          </a:p>
          <a:p>
            <a:r>
              <a:rPr lang="en-US" dirty="0"/>
              <a:t>Just for fun: Most common words per author over all selected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0616-4627-4CF2-B978-09C553FC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87"/>
          <a:stretch/>
        </p:blipFill>
        <p:spPr>
          <a:xfrm>
            <a:off x="7863840" y="983162"/>
            <a:ext cx="4328160" cy="5052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4833D-1146-4A5A-B405-FD5AD2EA3799}"/>
              </a:ext>
            </a:extLst>
          </p:cNvPr>
          <p:cNvSpPr txBox="1"/>
          <p:nvPr/>
        </p:nvSpPr>
        <p:spPr>
          <a:xfrm>
            <a:off x="8683513" y="6035319"/>
            <a:ext cx="2688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Bill Simmons was the site’s creator</a:t>
            </a:r>
          </a:p>
        </p:txBody>
      </p:sp>
    </p:spTree>
    <p:extLst>
      <p:ext uri="{BB962C8B-B14F-4D97-AF65-F5344CB8AC3E}">
        <p14:creationId xmlns:p14="http://schemas.microsoft.com/office/powerpoint/2010/main" val="7258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2217-C764-4AE3-9C88-D11F585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vectorization using Doc2vec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1BD6-701C-4BD5-ABC4-7C418FCD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6840279" cy="25637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doc2vec algorithm was used to create vector representations of 94 of the 126 articles, the rest were held out as a test 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resulting vector set, silhouette scores were examined for various numbers of K-Means clusters. The highest was typically 3 or 4: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82B5-210F-4D6A-8900-F9CA8B6002C3}"/>
              </a:ext>
            </a:extLst>
          </p:cNvPr>
          <p:cNvSpPr txBox="1"/>
          <p:nvPr/>
        </p:nvSpPr>
        <p:spPr>
          <a:xfrm>
            <a:off x="1" y="621509"/>
            <a:ext cx="2438400" cy="2308324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We’re close. Four more days and there will be professional basketball on TV every night.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06753-4924-4893-B7F1-C5C962199839}"/>
              </a:ext>
            </a:extLst>
          </p:cNvPr>
          <p:cNvSpPr txBox="1"/>
          <p:nvPr/>
        </p:nvSpPr>
        <p:spPr>
          <a:xfrm>
            <a:off x="9624639" y="877932"/>
            <a:ext cx="2567361" cy="1938992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['close’]</a:t>
            </a:r>
          </a:p>
          <a:p>
            <a:r>
              <a:rPr lang="en-US" sz="2400" dirty="0"/>
              <a:t>['day', 'professional', 'basketball', 'tv', 'night']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A9C73-E59F-4DA6-906F-72BFCE091DED}"/>
              </a:ext>
            </a:extLst>
          </p:cNvPr>
          <p:cNvSpPr txBox="1"/>
          <p:nvPr/>
        </p:nvSpPr>
        <p:spPr>
          <a:xfrm>
            <a:off x="4589581" y="875424"/>
            <a:ext cx="2883877" cy="1938992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we are close. four more days and there will be professional basketball on tv every night.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F64743-F8EA-4805-9D18-D9CA60453ADA}"/>
              </a:ext>
            </a:extLst>
          </p:cNvPr>
          <p:cNvSpPr/>
          <p:nvPr/>
        </p:nvSpPr>
        <p:spPr>
          <a:xfrm>
            <a:off x="2499945" y="712609"/>
            <a:ext cx="2028092" cy="2274058"/>
          </a:xfrm>
          <a:prstGeom prst="rightArrow">
            <a:avLst>
              <a:gd name="adj1" fmla="val 73557"/>
              <a:gd name="adj2" fmla="val 21098"/>
            </a:avLst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cleaned, contractions removed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4F2E98-ED12-4BFA-9071-A9DBB434F736}"/>
              </a:ext>
            </a:extLst>
          </p:cNvPr>
          <p:cNvSpPr/>
          <p:nvPr/>
        </p:nvSpPr>
        <p:spPr>
          <a:xfrm>
            <a:off x="7535002" y="712609"/>
            <a:ext cx="2028092" cy="2171058"/>
          </a:xfrm>
          <a:prstGeom prst="rightArrow">
            <a:avLst>
              <a:gd name="adj1" fmla="val 73557"/>
              <a:gd name="adj2" fmla="val 20520"/>
            </a:avLst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Stop words &amp; punctuation removed, remaining words changed to lemmas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E879AA-192C-44E8-B18F-E891E6B5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58" y="3063921"/>
            <a:ext cx="4562362" cy="32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4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7072-C975-4E6A-9D78-6B428F3B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3-cluster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CF46-61A3-462E-9B24-D2622D63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9220"/>
            <a:ext cx="12115800" cy="69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K-Means and Spectral Clustering were both used. The 65 dimensions created by doc2vec were reduced to 2 (or 3) dimensions for visualization using Primary Components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C03ED-A863-4366-B07C-D19CE35B0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138"/>
          <a:stretch/>
        </p:blipFill>
        <p:spPr>
          <a:xfrm>
            <a:off x="263308" y="3796999"/>
            <a:ext cx="2400979" cy="187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95EDB5-8AF8-4BB9-A180-0BE2F8BBC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45"/>
          <a:stretch/>
        </p:blipFill>
        <p:spPr>
          <a:xfrm>
            <a:off x="2707693" y="3796999"/>
            <a:ext cx="2275784" cy="22915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265C6B-BE6A-4166-B908-8A522D64336D}"/>
              </a:ext>
            </a:extLst>
          </p:cNvPr>
          <p:cNvSpPr txBox="1">
            <a:spLocks/>
          </p:cNvSpPr>
          <p:nvPr/>
        </p:nvSpPr>
        <p:spPr>
          <a:xfrm>
            <a:off x="5344501" y="1353880"/>
            <a:ext cx="6847499" cy="4873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K-Means created 3 clusters that are very distinct in just 2 dimensions, and almost entirely linearly separable in 3 dimensions.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Spectral is not constrained to same-size clusters, and we see that it creates 2 small clusters and one huge one, and they are not quite as easy to separate visually.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Given that these are only 2D or 3D representations of entire articles, there’s no clear-cut way to compare the two clustering methods comprehensively. K-Means has a better silhouette score (0.11) than Spectral (.04), but Silhouette scoring is mean-based, which unfairly penalizes clustering methods like Spectral that allow non-flat geometric clusters.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also have no real “ground truth”, i.e. we don’t have 3 known classes for this data that we can compare these clusters to, so we can’t use an Adjusted Rand Index.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remains is to assess the clusters qualitatively based on which words are most frequent in each cluster’s articles, which is done on the next page.</a:t>
            </a:r>
          </a:p>
        </p:txBody>
      </p:sp>
      <p:sp>
        <p:nvSpPr>
          <p:cNvPr id="15" name="AutoShape 4" descr="C:\Users\Greg\AppData\Local\Microsoft\Windows\INetCache\Content.MSO\ppt7FEE.tmp">
            <a:extLst>
              <a:ext uri="{FF2B5EF4-FFF2-40B4-BE49-F238E27FC236}">
                <a16:creationId xmlns:a16="http://schemas.microsoft.com/office/drawing/2014/main" id="{3DA69419-2DB4-4853-A40E-6C6419D71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2052A5-550F-4362-8406-30033C72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9" y="1456389"/>
            <a:ext cx="2267762" cy="2250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19B86A-2A99-4DF0-B038-F0D13C3CE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1" r="12438" b="9711"/>
          <a:stretch/>
        </p:blipFill>
        <p:spPr>
          <a:xfrm>
            <a:off x="222626" y="3984280"/>
            <a:ext cx="2342661" cy="23395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AC6DE5-E82F-4D71-8B44-6491E425D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693" y="1456389"/>
            <a:ext cx="2351996" cy="23570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8746E6-B570-4CCD-A7BC-4893C7F8CF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58" r="13028"/>
          <a:stretch/>
        </p:blipFill>
        <p:spPr>
          <a:xfrm>
            <a:off x="2793827" y="3984280"/>
            <a:ext cx="2212361" cy="23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2CC6CD-034C-4BAC-940B-5488EEEDB6F7}"/>
              </a:ext>
            </a:extLst>
          </p:cNvPr>
          <p:cNvSpPr/>
          <p:nvPr/>
        </p:nvSpPr>
        <p:spPr>
          <a:xfrm>
            <a:off x="7671056" y="0"/>
            <a:ext cx="4512038" cy="6475751"/>
          </a:xfrm>
          <a:prstGeom prst="rect">
            <a:avLst/>
          </a:prstGeom>
          <a:solidFill>
            <a:srgbClr val="3D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Most Common Words: 3 Spectral Clusters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FE3E30-9DFA-4FBE-B178-701EB119DC2A}"/>
              </a:ext>
            </a:extLst>
          </p:cNvPr>
          <p:cNvSpPr/>
          <p:nvPr/>
        </p:nvSpPr>
        <p:spPr>
          <a:xfrm>
            <a:off x="7768487" y="2493255"/>
            <a:ext cx="539645" cy="183850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Basketball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329E28-AE78-483C-8337-226B68DCA556}"/>
              </a:ext>
            </a:extLst>
          </p:cNvPr>
          <p:cNvSpPr/>
          <p:nvPr/>
        </p:nvSpPr>
        <p:spPr>
          <a:xfrm>
            <a:off x="7768488" y="49776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Football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0BED3-915F-4A88-ACCA-4E84F21BAD33}"/>
              </a:ext>
            </a:extLst>
          </p:cNvPr>
          <p:cNvSpPr/>
          <p:nvPr/>
        </p:nvSpPr>
        <p:spPr>
          <a:xfrm>
            <a:off x="7768487" y="4493124"/>
            <a:ext cx="539645" cy="1816206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Hockey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97E5E-0B34-4A61-9120-317E5F4CD825}"/>
              </a:ext>
            </a:extLst>
          </p:cNvPr>
          <p:cNvSpPr/>
          <p:nvPr/>
        </p:nvSpPr>
        <p:spPr>
          <a:xfrm>
            <a:off x="15533" y="0"/>
            <a:ext cx="4512038" cy="6475752"/>
          </a:xfrm>
          <a:prstGeom prst="rect">
            <a:avLst/>
          </a:prstGeom>
          <a:solidFill>
            <a:srgbClr val="3D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Most Common Words: 3 K-Means Clusters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A903-F32D-4160-B742-E633182ABB1A}"/>
              </a:ext>
            </a:extLst>
          </p:cNvPr>
          <p:cNvSpPr/>
          <p:nvPr/>
        </p:nvSpPr>
        <p:spPr>
          <a:xfrm>
            <a:off x="117964" y="500879"/>
            <a:ext cx="539645" cy="1818143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Football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27ED1-9C98-4B3E-BD12-43B07B3EAFF5}"/>
              </a:ext>
            </a:extLst>
          </p:cNvPr>
          <p:cNvSpPr/>
          <p:nvPr/>
        </p:nvSpPr>
        <p:spPr>
          <a:xfrm>
            <a:off x="117965" y="249451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Basketball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BFED-7FA3-4B64-8E6F-7A5FCE6A1148}"/>
              </a:ext>
            </a:extLst>
          </p:cNvPr>
          <p:cNvSpPr/>
          <p:nvPr/>
        </p:nvSpPr>
        <p:spPr>
          <a:xfrm>
            <a:off x="117964" y="449126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Topic(s): Pop Culture/Media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BCF7D5-66C3-4065-AC38-3C249CE2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41" y="2493255"/>
            <a:ext cx="3657600" cy="1826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6DF062-AFDA-4656-959F-D19C0788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1" y="500879"/>
            <a:ext cx="3657600" cy="1818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695C21-9C79-48E4-B621-C2E77EB9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89" y="4496319"/>
            <a:ext cx="3657600" cy="18338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37906F-AA71-428D-8898-B10477EFF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062" y="2497620"/>
            <a:ext cx="3657600" cy="1815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6ED8C2-9570-4F1D-B474-11B8E9533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71" y="4493124"/>
            <a:ext cx="3657600" cy="18162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B415EA-FB62-4CE5-BEDC-EF797A6D1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71" y="492178"/>
            <a:ext cx="3657600" cy="18249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56C8AD-2420-4C69-BBDC-AFE22FDE8F65}"/>
              </a:ext>
            </a:extLst>
          </p:cNvPr>
          <p:cNvSpPr txBox="1"/>
          <p:nvPr/>
        </p:nvSpPr>
        <p:spPr>
          <a:xfrm>
            <a:off x="4684883" y="0"/>
            <a:ext cx="27995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Basketball and Football are what made me love Grantland, so it’s no surprise to see those consistently picked out.</a:t>
            </a:r>
          </a:p>
          <a:p>
            <a:pPr algn="just"/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cluster is very informative. K-means assumes all clusters will be equal size, so it could never isolate a tiny minority population like the hockey articles. However, the Spectral Clustering seems to completely lose all the pop culture content that K-means captures.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indicates that 3 was not a good choice. We need a clustering method that can decide the number of clusters for itself.</a:t>
            </a:r>
          </a:p>
        </p:txBody>
      </p:sp>
    </p:spTree>
    <p:extLst>
      <p:ext uri="{BB962C8B-B14F-4D97-AF65-F5344CB8AC3E}">
        <p14:creationId xmlns:p14="http://schemas.microsoft.com/office/powerpoint/2010/main" val="221210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DBA4-46FA-4486-8518-3FAFEA47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23"/>
            <a:ext cx="11887304" cy="797169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Propagation: Fitting data to a flexible #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E554-74EC-4F35-94E8-EAB29225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2" y="2299605"/>
            <a:ext cx="3657600" cy="1823776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73244-098B-4D28-AD72-57D198E9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92" y="2305893"/>
            <a:ext cx="3657600" cy="1817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36ED1-0976-4FF6-8FA4-35B68267B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704" y="2309695"/>
            <a:ext cx="3657600" cy="181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07558-15EC-4C26-A043-8D0D48DD0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42" y="4561800"/>
            <a:ext cx="3657600" cy="1812438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E04E4-F791-4D68-8605-3375A5D6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99" y="4553084"/>
            <a:ext cx="3657600" cy="1812370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C5F5-9E93-4251-8436-DC00BE55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92" y="2314384"/>
            <a:ext cx="3657600" cy="1817488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2CD99-E2FB-4231-A5D4-0E3E98DC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704" y="2318186"/>
            <a:ext cx="3657600" cy="1813686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7F6E9-52CD-4D0F-BEA8-F380B28E3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021" y="4558396"/>
            <a:ext cx="3657600" cy="1822542"/>
          </a:xfrm>
          <a:prstGeom prst="rect">
            <a:avLst/>
          </a:prstGeom>
          <a:ln>
            <a:solidFill>
              <a:srgbClr val="3D3A3A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957F98-CC0E-438E-A9A5-F087B2B03645}"/>
              </a:ext>
            </a:extLst>
          </p:cNvPr>
          <p:cNvSpPr/>
          <p:nvPr/>
        </p:nvSpPr>
        <p:spPr>
          <a:xfrm>
            <a:off x="300337" y="2050143"/>
            <a:ext cx="3657604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Basketball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B414-3749-4D12-A0C1-309C43ECCA15}"/>
              </a:ext>
            </a:extLst>
          </p:cNvPr>
          <p:cNvSpPr/>
          <p:nvPr/>
        </p:nvSpPr>
        <p:spPr>
          <a:xfrm>
            <a:off x="4265021" y="2047940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Hockey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8F08DB-C1F0-428F-8304-126D3C25CEF1}"/>
              </a:ext>
            </a:extLst>
          </p:cNvPr>
          <p:cNvSpPr/>
          <p:nvPr/>
        </p:nvSpPr>
        <p:spPr>
          <a:xfrm>
            <a:off x="8229699" y="2056431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Football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558D6-97BA-4D76-AAD7-74D10A032CCE}"/>
              </a:ext>
            </a:extLst>
          </p:cNvPr>
          <p:cNvSpPr/>
          <p:nvPr/>
        </p:nvSpPr>
        <p:spPr>
          <a:xfrm>
            <a:off x="300341" y="4308934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Cinema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958FF-F172-4BBA-AB4C-07A0B6A55834}"/>
              </a:ext>
            </a:extLst>
          </p:cNvPr>
          <p:cNvSpPr/>
          <p:nvPr/>
        </p:nvSpPr>
        <p:spPr>
          <a:xfrm>
            <a:off x="4265021" y="4303622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Music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3AA739-7890-4062-92F6-ABF4187D72E7}"/>
              </a:ext>
            </a:extLst>
          </p:cNvPr>
          <p:cNvSpPr/>
          <p:nvPr/>
        </p:nvSpPr>
        <p:spPr>
          <a:xfrm>
            <a:off x="8229699" y="4303622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“Future”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327C7-DABE-41DE-911A-9496D40086AD}"/>
              </a:ext>
            </a:extLst>
          </p:cNvPr>
          <p:cNvSpPr txBox="1"/>
          <p:nvPr/>
        </p:nvSpPr>
        <p:spPr>
          <a:xfrm>
            <a:off x="150126" y="693556"/>
            <a:ext cx="1179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Affinity Propagation selected 11 clusters, but upon review, 5 of them were duplicates with no topical differences. I merged those, and the below 6 are the best clustering method I found. With more data, I suspect the especially bizarre “Future” cluster would not remain consistent, it strikes me as a catch-all cluster for some irreverent outliers, whereas the other 5 are pretty defined and consistent.</a:t>
            </a:r>
          </a:p>
        </p:txBody>
      </p:sp>
    </p:spTree>
    <p:extLst>
      <p:ext uri="{BB962C8B-B14F-4D97-AF65-F5344CB8AC3E}">
        <p14:creationId xmlns:p14="http://schemas.microsoft.com/office/powerpoint/2010/main" val="190623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6085-82C7-43EA-8926-0B3EF21F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authorship of each article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2830A-5C04-4C0E-8A52-1D907E7FCEE9}"/>
              </a:ext>
            </a:extLst>
          </p:cNvPr>
          <p:cNvSpPr txBox="1"/>
          <p:nvPr/>
        </p:nvSpPr>
        <p:spPr>
          <a:xfrm>
            <a:off x="150126" y="693556"/>
            <a:ext cx="60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Forest, K-Nearest Neighbors, and Multi-class Logistic </a:t>
            </a:r>
            <a:r>
              <a:rPr lang="en-US"/>
              <a:t>Regression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1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870</Words>
  <Application>Microsoft Office PowerPoint</Application>
  <PresentationFormat>Widescreen</PresentationFormat>
  <Paragraphs>104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Unsupervised Natural Language Processing</vt:lpstr>
      <vt:lpstr>What was Grantland.com?</vt:lpstr>
      <vt:lpstr>Corpus &amp; Collection</vt:lpstr>
      <vt:lpstr>Process Overview</vt:lpstr>
      <vt:lpstr>Article vectorization using Doc2vec</vt:lpstr>
      <vt:lpstr>Exploration of 3-cluster methods </vt:lpstr>
      <vt:lpstr>PowerPoint Presentation</vt:lpstr>
      <vt:lpstr>Affinity Propagation: Fitting data to a flexible # of clusters</vt:lpstr>
      <vt:lpstr>Predicting authorship of each article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Condit</dc:creator>
  <cp:lastModifiedBy>Greg Condit</cp:lastModifiedBy>
  <cp:revision>34</cp:revision>
  <dcterms:created xsi:type="dcterms:W3CDTF">2019-01-31T00:14:45Z</dcterms:created>
  <dcterms:modified xsi:type="dcterms:W3CDTF">2019-02-01T01:07:57Z</dcterms:modified>
</cp:coreProperties>
</file>